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3"/>
  </p:notesMasterIdLst>
  <p:handoutMasterIdLst>
    <p:handoutMasterId r:id="rId24"/>
  </p:handoutMasterIdLst>
  <p:sldIdLst>
    <p:sldId id="277" r:id="rId4"/>
    <p:sldId id="399" r:id="rId5"/>
    <p:sldId id="409" r:id="rId6"/>
    <p:sldId id="400" r:id="rId7"/>
    <p:sldId id="401" r:id="rId8"/>
    <p:sldId id="410" r:id="rId9"/>
    <p:sldId id="402" r:id="rId10"/>
    <p:sldId id="414" r:id="rId11"/>
    <p:sldId id="415" r:id="rId12"/>
    <p:sldId id="403" r:id="rId13"/>
    <p:sldId id="417" r:id="rId14"/>
    <p:sldId id="419" r:id="rId15"/>
    <p:sldId id="404" r:id="rId16"/>
    <p:sldId id="418" r:id="rId17"/>
    <p:sldId id="405" r:id="rId18"/>
    <p:sldId id="406" r:id="rId19"/>
    <p:sldId id="407" r:id="rId20"/>
    <p:sldId id="412" r:id="rId21"/>
    <p:sldId id="41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83" d="100"/>
          <a:sy n="83" d="100"/>
        </p:scale>
        <p:origin x="912"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9/30/2025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789293" y="1880390"/>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r>
              <a:rPr lang="en-IN" sz="2400" b="1" dirty="0">
                <a:solidFill>
                  <a:schemeClr val="tx1"/>
                </a:solidFill>
              </a:rPr>
              <a:t>COMPUTER SCIENCE WITH SPECIALIZATION IN</a:t>
            </a:r>
            <a:endParaRPr lang="en-IN" sz="2400" dirty="0">
              <a:solidFill>
                <a:schemeClr val="tx1"/>
              </a:solidFill>
            </a:endParaRPr>
          </a:p>
          <a:p>
            <a:pPr algn="ctr"/>
            <a:r>
              <a:rPr lang="en-IN" sz="2400" b="1" dirty="0">
                <a:solidFill>
                  <a:schemeClr val="tx1"/>
                </a:solidFill>
              </a:rPr>
              <a:t>ARTIFICIAL INTELLIGENCE AND MACHINE LEARNING</a:t>
            </a:r>
            <a:endParaRPr lang="en-IN" sz="2400" dirty="0">
              <a:solidFill>
                <a:schemeClr val="tx1"/>
              </a:solidFill>
            </a:endParaRPr>
          </a:p>
          <a:p>
            <a:pPr algn="ctr">
              <a:lnSpc>
                <a:spcPct val="150000"/>
              </a:lnSpc>
            </a:pP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957563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dirty="0">
                <a:latin typeface="Raleway ExtraBold" pitchFamily="34" charset="-52"/>
              </a:rPr>
              <a:t>Intelligent Traffic Violation Detection and Explanation System</a:t>
            </a: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798074" cy="1323439"/>
          </a:xfrm>
          <a:prstGeom prst="rect">
            <a:avLst/>
          </a:prstGeom>
          <a:noFill/>
        </p:spPr>
        <p:txBody>
          <a:bodyPr wrap="none" rtlCol="0">
            <a:spAutoFit/>
          </a:bodyPr>
          <a:lstStyle/>
          <a:p>
            <a:r>
              <a:rPr lang="en-US" sz="2000" b="1" dirty="0"/>
              <a:t>Submitted by: </a:t>
            </a:r>
          </a:p>
          <a:p>
            <a:r>
              <a:rPr lang="en-US" sz="2000" dirty="0"/>
              <a:t>Srishti Kaur   22BAI70036</a:t>
            </a:r>
          </a:p>
          <a:p>
            <a:r>
              <a:rPr lang="en-US" sz="2000" dirty="0"/>
              <a:t>Muskan         22BAI71150</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Dr. Preeti</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1FD508-F9BA-B3A8-AB60-C9082887AA38}"/>
              </a:ext>
            </a:extLst>
          </p:cNvPr>
          <p:cNvSpPr txBox="1"/>
          <p:nvPr/>
        </p:nvSpPr>
        <p:spPr>
          <a:xfrm>
            <a:off x="340661" y="1795219"/>
            <a:ext cx="2725270" cy="184665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1: Video Input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is taken from recorded video files (initial phase).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Future scope: integrate live CCTV camera feeds or edge devices.</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7FDFA23-E094-94E2-2F85-7A2A32220455}"/>
              </a:ext>
            </a:extLst>
          </p:cNvPr>
          <p:cNvSpPr txBox="1"/>
          <p:nvPr/>
        </p:nvSpPr>
        <p:spPr>
          <a:xfrm>
            <a:off x="3074472" y="1795219"/>
            <a:ext cx="2877671" cy="135421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2: Preprocessing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Extract video frames.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Apply noise reduction and normalization to improve detection accuracy.</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172B689-9102-9B90-125D-CE452179FFCA}"/>
              </a:ext>
            </a:extLst>
          </p:cNvPr>
          <p:cNvSpPr txBox="1"/>
          <p:nvPr/>
        </p:nvSpPr>
        <p:spPr>
          <a:xfrm>
            <a:off x="5807446" y="1795219"/>
            <a:ext cx="2743200" cy="1846659"/>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Step 3: Object Detection </a:t>
            </a: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Use YOLO/Detectron2 for detecting: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Vehicles (cars, bikes).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Helmets (helmet vs no-helmet).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Lane/Traffic signals.</a:t>
            </a:r>
          </a:p>
        </p:txBody>
      </p:sp>
      <p:sp>
        <p:nvSpPr>
          <p:cNvPr id="14" name="TextBox 13">
            <a:extLst>
              <a:ext uri="{FF2B5EF4-FFF2-40B4-BE49-F238E27FC236}">
                <a16:creationId xmlns:a16="http://schemas.microsoft.com/office/drawing/2014/main" id="{F9E23E7F-D67E-5C67-536C-FC08EC8A9ADA}"/>
              </a:ext>
            </a:extLst>
          </p:cNvPr>
          <p:cNvSpPr txBox="1"/>
          <p:nvPr/>
        </p:nvSpPr>
        <p:spPr>
          <a:xfrm>
            <a:off x="8455396" y="1795219"/>
            <a:ext cx="3518086" cy="1908215"/>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Step 4: Violation Check Apply rule-based mapping with traffic laws: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 helmet → Helmet violation.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Vehicle crossing red signal → Red-light jumping.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Wrong lane → Lane indiscipline. </a:t>
            </a:r>
          </a:p>
        </p:txBody>
      </p:sp>
      <p:sp>
        <p:nvSpPr>
          <p:cNvPr id="16" name="TextBox 15">
            <a:extLst>
              <a:ext uri="{FF2B5EF4-FFF2-40B4-BE49-F238E27FC236}">
                <a16:creationId xmlns:a16="http://schemas.microsoft.com/office/drawing/2014/main" id="{9A4D8030-4490-F2B2-D1E8-2F58DFF5F20D}"/>
              </a:ext>
            </a:extLst>
          </p:cNvPr>
          <p:cNvSpPr txBox="1"/>
          <p:nvPr/>
        </p:nvSpPr>
        <p:spPr>
          <a:xfrm>
            <a:off x="357747" y="3996496"/>
            <a:ext cx="2572870" cy="187743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5: OCR (Number Plate Recognition)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 </a:t>
            </a:r>
            <a:r>
              <a:rPr lang="en-US" sz="1600" dirty="0" err="1">
                <a:latin typeface="Times New Roman" panose="02020603050405020304" pitchFamily="18" charset="0"/>
                <a:cs typeface="Times New Roman" panose="02020603050405020304" pitchFamily="18" charset="0"/>
              </a:rPr>
              <a:t>EasyOCR</a:t>
            </a:r>
            <a:r>
              <a:rPr lang="en-US" sz="1600" dirty="0">
                <a:latin typeface="Times New Roman" panose="02020603050405020304" pitchFamily="18" charset="0"/>
                <a:cs typeface="Times New Roman" panose="02020603050405020304" pitchFamily="18" charset="0"/>
              </a:rPr>
              <a:t> / Tesseract to detect and extract the vehicle registration number from the detected vehicle.</a:t>
            </a: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EC3E935-6AE6-B52D-D770-C76ED94D6B72}"/>
              </a:ext>
            </a:extLst>
          </p:cNvPr>
          <p:cNvSpPr txBox="1"/>
          <p:nvPr/>
        </p:nvSpPr>
        <p:spPr>
          <a:xfrm>
            <a:off x="3074472" y="3996496"/>
            <a:ext cx="2684370" cy="243143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6: Report Generation</a:t>
            </a:r>
          </a:p>
          <a:p>
            <a:r>
              <a:rPr lang="en-US" b="1" dirty="0">
                <a:latin typeface="Times New Roman" panose="02020603050405020304" pitchFamily="18" charset="0"/>
                <a:cs typeface="Times New Roman" panose="02020603050405020304" pitchFamily="18" charset="0"/>
              </a:rPr>
              <a:t>Use LLM (Large Language Model) to: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Summarize the violation.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Add legal explanation (based on traffic rules).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Generate a structured report (PDF/Doc).</a:t>
            </a:r>
            <a:endParaRPr lang="en-IN"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7D6D656F-D501-E4F7-A00A-55FB7A4BE4A4}"/>
              </a:ext>
            </a:extLst>
          </p:cNvPr>
          <p:cNvSpPr txBox="1"/>
          <p:nvPr/>
        </p:nvSpPr>
        <p:spPr>
          <a:xfrm>
            <a:off x="5902697" y="3985768"/>
            <a:ext cx="2552699" cy="190821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Step 7: Database Storage </a:t>
            </a:r>
          </a:p>
          <a:p>
            <a:r>
              <a:rPr lang="en-US" b="1" dirty="0">
                <a:latin typeface="Times New Roman" panose="02020603050405020304" pitchFamily="18" charset="0"/>
                <a:cs typeface="Times New Roman" panose="02020603050405020304" pitchFamily="18" charset="0"/>
              </a:rPr>
              <a:t>Store: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Vehicle number.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Type of violation.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Date &amp; time.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Generated report. </a:t>
            </a:r>
            <a:endParaRPr lang="en-IN" sz="1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4E00730-4730-9C94-BD1D-96349C2705BD}"/>
              </a:ext>
            </a:extLst>
          </p:cNvPr>
          <p:cNvSpPr txBox="1"/>
          <p:nvPr/>
        </p:nvSpPr>
        <p:spPr>
          <a:xfrm>
            <a:off x="8599251" y="3985768"/>
            <a:ext cx="3160339" cy="2154436"/>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Step 8: Dashboard &amp; Query System </a:t>
            </a:r>
          </a:p>
          <a:p>
            <a:r>
              <a:rPr lang="en-IN" b="1" dirty="0">
                <a:latin typeface="Times New Roman" panose="02020603050405020304" pitchFamily="18" charset="0"/>
                <a:cs typeface="Times New Roman" panose="02020603050405020304" pitchFamily="18" charset="0"/>
              </a:rPr>
              <a:t>Dashboard to: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Search by vehicle number.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Track repeat offenders. Generate alerts (e.g., for stolen vehicles).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Show visualization (graphs, logs).</a:t>
            </a:r>
          </a:p>
        </p:txBody>
      </p:sp>
    </p:spTree>
    <p:extLst>
      <p:ext uri="{BB962C8B-B14F-4D97-AF65-F5344CB8AC3E}">
        <p14:creationId xmlns:p14="http://schemas.microsoft.com/office/powerpoint/2010/main" val="2285240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88D154-1392-23F1-69A4-E6436B463C47}"/>
              </a:ext>
            </a:extLst>
          </p:cNvPr>
          <p:cNvSpPr>
            <a:spLocks noGrp="1"/>
          </p:cNvSpPr>
          <p:nvPr>
            <p:ph type="sldNum" sz="quarter" idx="12"/>
          </p:nvPr>
        </p:nvSpPr>
        <p:spPr/>
        <p:txBody>
          <a:bodyPr/>
          <a:lstStyle/>
          <a:p>
            <a:fld id="{BDCDBBEF-AA6C-4BA6-85B2-A17D7F280E38}" type="slidenum">
              <a:rPr lang="en-US" smtClean="0"/>
              <a:pPr/>
              <a:t>11</a:t>
            </a:fld>
            <a:endParaRPr lang="en-US"/>
          </a:p>
        </p:txBody>
      </p:sp>
      <p:sp>
        <p:nvSpPr>
          <p:cNvPr id="3" name="Rectangle 2">
            <a:extLst>
              <a:ext uri="{FF2B5EF4-FFF2-40B4-BE49-F238E27FC236}">
                <a16:creationId xmlns:a16="http://schemas.microsoft.com/office/drawing/2014/main" id="{6FAB59F9-532B-D2EC-FC22-A891E5D9A197}"/>
              </a:ext>
            </a:extLst>
          </p:cNvPr>
          <p:cNvSpPr>
            <a:spLocks noChangeArrowheads="1"/>
          </p:cNvSpPr>
          <p:nvPr/>
        </p:nvSpPr>
        <p:spPr bwMode="auto">
          <a:xfrm>
            <a:off x="2335426" y="13726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1">
            <a:extLst>
              <a:ext uri="{FF2B5EF4-FFF2-40B4-BE49-F238E27FC236}">
                <a16:creationId xmlns:a16="http://schemas.microsoft.com/office/drawing/2014/main" id="{A59CF9DE-A96E-EB29-14D4-98ECC16E10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8372"/>
          <a:stretch>
            <a:fillRect/>
          </a:stretch>
        </p:blipFill>
        <p:spPr bwMode="auto">
          <a:xfrm>
            <a:off x="195990" y="1567080"/>
            <a:ext cx="4090087" cy="45948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5" name="Picture 1">
            <a:extLst>
              <a:ext uri="{FF2B5EF4-FFF2-40B4-BE49-F238E27FC236}">
                <a16:creationId xmlns:a16="http://schemas.microsoft.com/office/drawing/2014/main" id="{6617AF22-8F85-D52E-4C59-C5A70F406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547" y="247567"/>
            <a:ext cx="5055830" cy="24445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B5060F64-1FB6-98DC-C4E0-67F3F43C7058}"/>
              </a:ext>
            </a:extLst>
          </p:cNvPr>
          <p:cNvSpPr>
            <a:spLocks noChangeArrowheads="1"/>
          </p:cNvSpPr>
          <p:nvPr/>
        </p:nvSpPr>
        <p:spPr bwMode="auto">
          <a:xfrm>
            <a:off x="6451943" y="1087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6" name="Picture 4">
            <a:extLst>
              <a:ext uri="{FF2B5EF4-FFF2-40B4-BE49-F238E27FC236}">
                <a16:creationId xmlns:a16="http://schemas.microsoft.com/office/drawing/2014/main" id="{89274FF8-16A2-00A2-BF80-329E7B45EA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9455"/>
          <a:stretch>
            <a:fillRect/>
          </a:stretch>
        </p:blipFill>
        <p:spPr bwMode="auto">
          <a:xfrm>
            <a:off x="7388955" y="2309450"/>
            <a:ext cx="3964845" cy="4412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3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88D154-1392-23F1-69A4-E6436B463C47}"/>
              </a:ext>
            </a:extLst>
          </p:cNvPr>
          <p:cNvSpPr>
            <a:spLocks noGrp="1"/>
          </p:cNvSpPr>
          <p:nvPr>
            <p:ph type="sldNum" sz="quarter" idx="12"/>
          </p:nvPr>
        </p:nvSpPr>
        <p:spPr/>
        <p:txBody>
          <a:bodyPr/>
          <a:lstStyle/>
          <a:p>
            <a:fld id="{BDCDBBEF-AA6C-4BA6-85B2-A17D7F280E38}" type="slidenum">
              <a:rPr lang="en-US" smtClean="0"/>
              <a:pPr/>
              <a:t>12</a:t>
            </a:fld>
            <a:endParaRPr lang="en-US"/>
          </a:p>
        </p:txBody>
      </p:sp>
      <p:sp>
        <p:nvSpPr>
          <p:cNvPr id="3" name="Rectangle 2">
            <a:extLst>
              <a:ext uri="{FF2B5EF4-FFF2-40B4-BE49-F238E27FC236}">
                <a16:creationId xmlns:a16="http://schemas.microsoft.com/office/drawing/2014/main" id="{6FAB59F9-532B-D2EC-FC22-A891E5D9A197}"/>
              </a:ext>
            </a:extLst>
          </p:cNvPr>
          <p:cNvSpPr>
            <a:spLocks noChangeArrowheads="1"/>
          </p:cNvSpPr>
          <p:nvPr/>
        </p:nvSpPr>
        <p:spPr bwMode="auto">
          <a:xfrm>
            <a:off x="2335426" y="13726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B5060F64-1FB6-98DC-C4E0-67F3F43C7058}"/>
              </a:ext>
            </a:extLst>
          </p:cNvPr>
          <p:cNvSpPr>
            <a:spLocks noChangeArrowheads="1"/>
          </p:cNvSpPr>
          <p:nvPr/>
        </p:nvSpPr>
        <p:spPr bwMode="auto">
          <a:xfrm>
            <a:off x="6451943" y="10873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2A6296F0-467A-AEBA-CBB9-7D4B5D61425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490" l="8962" r="88962">
                        <a14:foregroundMark x1="75082" y1="44283" x2="41202" y2="36052"/>
                        <a14:foregroundMark x1="21858" y1="1675" x2="71257" y2="20757"/>
                        <a14:foregroundMark x1="26448" y1="59359" x2="71366" y2="99345"/>
                        <a14:foregroundMark x1="75628" y1="93736" x2="76721" y2="99490"/>
                        <a14:foregroundMark x1="48743" y1="94756" x2="50055" y2="10342"/>
                        <a14:foregroundMark x1="51803" y1="9905" x2="52459" y2="69046"/>
                      </a14:backgroundRemoval>
                    </a14:imgEffect>
                  </a14:imgLayer>
                </a14:imgProps>
              </a:ext>
            </a:extLst>
          </a:blip>
          <a:stretch>
            <a:fillRect/>
          </a:stretch>
        </p:blipFill>
        <p:spPr>
          <a:xfrm>
            <a:off x="980390" y="648421"/>
            <a:ext cx="4644555" cy="5707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1">
            <a:extLst>
              <a:ext uri="{FF2B5EF4-FFF2-40B4-BE49-F238E27FC236}">
                <a16:creationId xmlns:a16="http://schemas.microsoft.com/office/drawing/2014/main" id="{C8834AD4-9634-EC22-416A-F775A2065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97" t="3818" r="3795" b="5136"/>
          <a:stretch>
            <a:fillRect/>
          </a:stretch>
        </p:blipFill>
        <p:spPr bwMode="auto">
          <a:xfrm>
            <a:off x="6236823" y="194580"/>
            <a:ext cx="4117141" cy="56804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37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8C1494AD-0F74-9BE3-6DBC-32A2F17663C0}"/>
              </a:ext>
            </a:extLst>
          </p:cNvPr>
          <p:cNvSpPr>
            <a:spLocks noGrp="1" noChangeArrowheads="1"/>
          </p:cNvSpPr>
          <p:nvPr>
            <p:ph idx="1"/>
          </p:nvPr>
        </p:nvSpPr>
        <p:spPr bwMode="auto">
          <a:xfrm>
            <a:off x="493217" y="1604280"/>
            <a:ext cx="7105273"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multiple datasets for traffic violation detection.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YOLOv8 for object detection (helmet, red light, lane violations).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Applied EasyOCR for accurate number plate recognition.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Generated automated violation reports stored in a MySQL database.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system performance using Accuracy, Precision, Recall, and F1-score.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Achieved real-time detection capability for both images and videos.</a:t>
            </a:r>
          </a:p>
        </p:txBody>
      </p:sp>
      <p:pic>
        <p:nvPicPr>
          <p:cNvPr id="3" name="Picture 2">
            <a:extLst>
              <a:ext uri="{FF2B5EF4-FFF2-40B4-BE49-F238E27FC236}">
                <a16:creationId xmlns:a16="http://schemas.microsoft.com/office/drawing/2014/main" id="{15FA209A-3A02-9413-429F-6C8E32EEAD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8490" y="1027906"/>
            <a:ext cx="4100293" cy="458585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66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5" name="Picture 4">
            <a:extLst>
              <a:ext uri="{FF2B5EF4-FFF2-40B4-BE49-F238E27FC236}">
                <a16:creationId xmlns:a16="http://schemas.microsoft.com/office/drawing/2014/main" id="{36025E0E-C9BA-CE38-CAA6-3145620BC859}"/>
              </a:ext>
            </a:extLst>
          </p:cNvPr>
          <p:cNvPicPr>
            <a:picLocks noChangeAspect="1"/>
          </p:cNvPicPr>
          <p:nvPr/>
        </p:nvPicPr>
        <p:blipFill>
          <a:blip r:embed="rId2"/>
          <a:stretch>
            <a:fillRect/>
          </a:stretch>
        </p:blipFill>
        <p:spPr>
          <a:xfrm>
            <a:off x="932203" y="279554"/>
            <a:ext cx="3381847" cy="3419952"/>
          </a:xfrm>
          <a:prstGeom prst="rect">
            <a:avLst/>
          </a:prstGeom>
          <a:ln>
            <a:noFill/>
          </a:ln>
          <a:effectLst>
            <a:outerShdw blurRad="190500" algn="tl" rotWithShape="0">
              <a:srgbClr val="000000">
                <a:alpha val="70000"/>
              </a:srgbClr>
            </a:outerShdw>
          </a:effectLst>
        </p:spPr>
      </p:pic>
      <p:sp>
        <p:nvSpPr>
          <p:cNvPr id="7" name="Rectangle 2">
            <a:extLst>
              <a:ext uri="{FF2B5EF4-FFF2-40B4-BE49-F238E27FC236}">
                <a16:creationId xmlns:a16="http://schemas.microsoft.com/office/drawing/2014/main" id="{93929D93-BCF1-6DDD-9168-A4F6E70849D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1">
            <a:extLst>
              <a:ext uri="{FF2B5EF4-FFF2-40B4-BE49-F238E27FC236}">
                <a16:creationId xmlns:a16="http://schemas.microsoft.com/office/drawing/2014/main" id="{AD9BF907-15AA-7DCC-191D-7CB04D7455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7613" y="3678237"/>
            <a:ext cx="2363788" cy="2860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2803F06-C183-1EA9-76BC-1B2C998F6D47}"/>
              </a:ext>
            </a:extLst>
          </p:cNvPr>
          <p:cNvPicPr>
            <a:picLocks noChangeAspect="1"/>
          </p:cNvPicPr>
          <p:nvPr/>
        </p:nvPicPr>
        <p:blipFill>
          <a:blip r:embed="rId4"/>
          <a:stretch>
            <a:fillRect/>
          </a:stretch>
        </p:blipFill>
        <p:spPr>
          <a:xfrm>
            <a:off x="5750452" y="2579191"/>
            <a:ext cx="5223935" cy="366264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A4A5FFBC-904F-9C90-D7EE-6FD0BE765D49}"/>
              </a:ext>
            </a:extLst>
          </p:cNvPr>
          <p:cNvPicPr>
            <a:picLocks noChangeAspect="1"/>
          </p:cNvPicPr>
          <p:nvPr/>
        </p:nvPicPr>
        <p:blipFill>
          <a:blip r:embed="rId5"/>
          <a:stretch>
            <a:fillRect/>
          </a:stretch>
        </p:blipFill>
        <p:spPr>
          <a:xfrm>
            <a:off x="5750452" y="279554"/>
            <a:ext cx="4975247" cy="19324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0254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242047" y="1690688"/>
            <a:ext cx="11573435" cy="4351338"/>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This project successfully demonstrates an AI-powered traffic violation detection and reporting system that integrates Computer Vision, OCR, and LLMs into a single workflow. </a:t>
            </a:r>
          </a:p>
          <a:p>
            <a:pPr algn="just">
              <a:lnSpc>
                <a:spcPct val="150000"/>
              </a:lnSpc>
            </a:pPr>
            <a:r>
              <a:rPr lang="en-US" sz="2000" dirty="0">
                <a:latin typeface="Times New Roman" panose="02020603050405020304" pitchFamily="18" charset="0"/>
                <a:cs typeface="Times New Roman" panose="02020603050405020304" pitchFamily="18" charset="0"/>
              </a:rPr>
              <a:t>The system is capable of detecting major traffic violations such as helmet avoidance, lane indiscipline, and red-light jumping. </a:t>
            </a:r>
          </a:p>
          <a:p>
            <a:pPr algn="just">
              <a:lnSpc>
                <a:spcPct val="150000"/>
              </a:lnSpc>
            </a:pPr>
            <a:r>
              <a:rPr lang="en-US" sz="2000" dirty="0">
                <a:latin typeface="Times New Roman" panose="02020603050405020304" pitchFamily="18" charset="0"/>
                <a:cs typeface="Times New Roman" panose="02020603050405020304" pitchFamily="18" charset="0"/>
              </a:rPr>
              <a:t>It extracts vehicle number plates using OCR and generates a legally compliant report with the help of LLMs. </a:t>
            </a:r>
          </a:p>
          <a:p>
            <a:pPr algn="just">
              <a:lnSpc>
                <a:spcPct val="150000"/>
              </a:lnSpc>
            </a:pPr>
            <a:r>
              <a:rPr lang="en-US" sz="2000" dirty="0">
                <a:latin typeface="Times New Roman" panose="02020603050405020304" pitchFamily="18" charset="0"/>
                <a:cs typeface="Times New Roman" panose="02020603050405020304" pitchFamily="18" charset="0"/>
              </a:rPr>
              <a:t>A centralized database maintains records of violations, making it possible to track repeat offenders and stolen vehicles. </a:t>
            </a:r>
          </a:p>
          <a:p>
            <a:pPr algn="just">
              <a:lnSpc>
                <a:spcPct val="150000"/>
              </a:lnSpc>
            </a:pPr>
            <a:r>
              <a:rPr lang="en-US" sz="2000" dirty="0">
                <a:latin typeface="Times New Roman" panose="02020603050405020304" pitchFamily="18" charset="0"/>
                <a:cs typeface="Times New Roman" panose="02020603050405020304" pitchFamily="18" charset="0"/>
              </a:rPr>
              <a:t>The dashboard and query system improves accessibility for law enforcement officers by enabling search, alerts, and data visualization.</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046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676835" y="1690688"/>
            <a:ext cx="10515600" cy="4351338"/>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Future work will include: </a:t>
            </a:r>
          </a:p>
          <a:p>
            <a:pPr>
              <a:lnSpc>
                <a:spcPct val="150000"/>
              </a:lnSpc>
            </a:pPr>
            <a:r>
              <a:rPr lang="en-US" dirty="0">
                <a:latin typeface="Times New Roman" panose="02020603050405020304" pitchFamily="18" charset="0"/>
                <a:cs typeface="Times New Roman" panose="02020603050405020304" pitchFamily="18" charset="0"/>
              </a:rPr>
              <a:t>Scaling the system to real-time traffic monitoring. </a:t>
            </a:r>
          </a:p>
          <a:p>
            <a:pPr>
              <a:lnSpc>
                <a:spcPct val="150000"/>
              </a:lnSpc>
            </a:pPr>
            <a:r>
              <a:rPr lang="en-US" dirty="0">
                <a:latin typeface="Times New Roman" panose="02020603050405020304" pitchFamily="18" charset="0"/>
                <a:cs typeface="Times New Roman" panose="02020603050405020304" pitchFamily="18" charset="0"/>
              </a:rPr>
              <a:t>Integrating with city-wide traffic control systems. </a:t>
            </a:r>
          </a:p>
          <a:p>
            <a:pPr>
              <a:lnSpc>
                <a:spcPct val="150000"/>
              </a:lnSpc>
            </a:pPr>
            <a:r>
              <a:rPr lang="en-US" dirty="0">
                <a:latin typeface="Times New Roman" panose="02020603050405020304" pitchFamily="18" charset="0"/>
                <a:cs typeface="Times New Roman" panose="02020603050405020304" pitchFamily="18" charset="0"/>
              </a:rPr>
              <a:t>Adding more violation categories such as over-speeding and illegal parking. </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42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741" y="311337"/>
            <a:ext cx="10515600" cy="1325563"/>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D389B619-1213-AF54-571C-BBC59201BAFA}"/>
              </a:ext>
            </a:extLst>
          </p:cNvPr>
          <p:cNvSpPr>
            <a:spLocks noGrp="1" noChangeArrowheads="1"/>
          </p:cNvSpPr>
          <p:nvPr>
            <p:ph idx="1"/>
          </p:nvPr>
        </p:nvSpPr>
        <p:spPr bwMode="auto">
          <a:xfrm>
            <a:off x="203200" y="1458272"/>
            <a:ext cx="11764682" cy="558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 B.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Pattanashetty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 Mane, N. C. Iyer, and S. Kore, “Traffic rules violation detection system,”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Information and Communication Technology for Competitive Strategies (ICTCS 2020)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pp. 77–87, 2021.</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 Kathane, S. Abhang, 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Jadhavar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D. Joshi, and S. T. Sawant, “Traffic rule violation detection system: Deep learning approach,”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Machine Intelligence and Signal Processing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pp. 191–201, 2022.</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 Ravish, S. Rangaswamy, and K. Char, “Intelligent traffic violation detection,”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IEEE Conf. on Global Conference for Advancement in Technology (GCAT)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2021.</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Cypto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P. Karthikeyan, “Automatic detection system of speed violations in a traffic based on deep learning technique,”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 </a:t>
            </a:r>
            <a:r>
              <a:rPr kumimoji="0" lang="en-US" altLang="en-US" sz="16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Intell</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Fuzzy Syst.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43, no. 5, pp. 1–16, 2022,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10.3233/JIFS-220577.</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 Ren, “Intelligent vehicle violation detection system under human–computer interaction and computer vision,”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 J. </a:t>
            </a:r>
            <a:r>
              <a:rPr kumimoji="0" lang="en-US" altLang="en-US" sz="16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Comput</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Intell</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17, no. 40, 2024.</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 S. Charran and R. K. Dubey, “Two-wheeler vehicle traffic violations detection and automated ticketing for Indian road scenario,”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IEEE Conf.</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2022.</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 Chaturvedi, K.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Lavingia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G. Raval, “Detection of traffic rule violation in university campus using deep learning model,”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 J. Syst. Assur. Eng. Manag.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14, pp. 2527–2545, 2023.</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2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6D010-9D57-7682-7567-20C2889F5D2A}"/>
              </a:ext>
            </a:extLst>
          </p:cNvPr>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F91A351-CC49-02DD-FE69-A73525F68B6C}"/>
              </a:ext>
            </a:extLst>
          </p:cNvPr>
          <p:cNvSpPr txBox="1"/>
          <p:nvPr/>
        </p:nvSpPr>
        <p:spPr>
          <a:xfrm>
            <a:off x="407215" y="1231543"/>
            <a:ext cx="11045876" cy="5218736"/>
          </a:xfrm>
          <a:prstGeom prst="rect">
            <a:avLst/>
          </a:prstGeom>
          <a:noFill/>
        </p:spPr>
        <p:txBody>
          <a:bodyPr wrap="square">
            <a:spAutoFit/>
          </a:bodyPr>
          <a:lstStyle/>
          <a:p>
            <a:pPr marL="342900" indent="-342900" algn="just" eaLnBrk="0" fontAlgn="base" hangingPunct="0">
              <a:lnSpc>
                <a:spcPct val="150000"/>
              </a:lnSpc>
              <a:spcBef>
                <a:spcPct val="0"/>
              </a:spcBef>
              <a:spcAft>
                <a:spcPct val="0"/>
              </a:spcAft>
              <a:buFont typeface="+mj-lt"/>
              <a:buAutoNum type="arabicPeriod" startAt="8"/>
            </a:pPr>
            <a:r>
              <a:rPr lang="en-US" altLang="en-US" sz="1600" dirty="0">
                <a:latin typeface="Times New Roman" panose="02020603050405020304" pitchFamily="18" charset="0"/>
                <a:cs typeface="Times New Roman" panose="02020603050405020304" pitchFamily="18" charset="0"/>
              </a:rPr>
              <a:t>S. </a:t>
            </a:r>
            <a:r>
              <a:rPr lang="en-US" altLang="en-US" sz="1600" dirty="0" err="1">
                <a:latin typeface="Times New Roman" panose="02020603050405020304" pitchFamily="18" charset="0"/>
                <a:cs typeface="Times New Roman" panose="02020603050405020304" pitchFamily="18" charset="0"/>
              </a:rPr>
              <a:t>Asadianfam</a:t>
            </a:r>
            <a:r>
              <a:rPr lang="en-US" altLang="en-US" sz="1600" dirty="0">
                <a:latin typeface="Times New Roman" panose="02020603050405020304" pitchFamily="18" charset="0"/>
                <a:cs typeface="Times New Roman" panose="02020603050405020304" pitchFamily="18" charset="0"/>
              </a:rPr>
              <a:t>, M. Shamsi, and A. R. K. Kenari, “TVD-MRDL: Traffic violation detection system using MapReduce-based deep learning for large-scale data,” </a:t>
            </a:r>
            <a:r>
              <a:rPr lang="en-US" altLang="en-US" sz="1600" i="1" dirty="0">
                <a:latin typeface="Times New Roman" panose="02020603050405020304" pitchFamily="18" charset="0"/>
                <a:cs typeface="Times New Roman" panose="02020603050405020304" pitchFamily="18" charset="0"/>
              </a:rPr>
              <a:t>Multimedia Tools Appl.</a:t>
            </a:r>
            <a:r>
              <a:rPr lang="en-US" altLang="en-US" sz="1600" dirty="0">
                <a:latin typeface="Times New Roman" panose="02020603050405020304" pitchFamily="18" charset="0"/>
                <a:cs typeface="Times New Roman" panose="02020603050405020304" pitchFamily="18" charset="0"/>
              </a:rPr>
              <a:t>, vol. 80, pp. 2489–2516, 2021.</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 Li, M. Li, J. Yuan, J. Lu, and M. Abdel-</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Aty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“Analysis and prediction of intersection traffic violations using automated enforcement system data,” </a:t>
            </a:r>
            <a:r>
              <a:rPr kumimoji="0" lang="en-US" altLang="en-US" sz="16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Accid</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 Prev.</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162, p. 106422, 2021,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10.1016/j.aap.2021.106422.</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 K. Adanu, 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Lidbe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Tedla, and S. Jones, “Factors associated with driver injury severity of lane changing crashes involving younger and older drivers,” </a:t>
            </a:r>
            <a:r>
              <a:rPr kumimoji="0" lang="en-US" altLang="en-US" sz="16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Accid</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 Prev.</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149, p. 105867, 2021.</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Bolsunovskaya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Leksashov</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Shirokova, and V.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Tsygan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“Development of an information system structure for photo-video recording of traffic violations,”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E3S Web Conf.</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244, p. 07007, 2021.</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F. Wong, H. C. Mak, C. H. Ku, and W. I. Ho, “Developing advanced traffic violation detection system with RFID technology for smart city,” in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IEEE Int. Conf. Ind. Eng. Eng. Manage. (IEEM)</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pp. 334–338, 2017.</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Tourani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Shahbahrami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Akoushideh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Khazaee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C. Y. Suen, “Motion-based vehicle speed measurement for intelligent transportation systems,”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 J. Image, Graphics Signal Process.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11, no. 4, pp. 42–54, 2019.</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8"/>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 C. Mallela, R.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Volety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R. K. Nadesh, “Detection of the triple riding and speed violation on two-wheelers using deep learning algorithms,” </a:t>
            </a:r>
            <a:r>
              <a:rPr kumimoji="0" lang="en-US" altLang="en-US" sz="16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Multimedia Tools Appl.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80, no. 6, pp. 8175–8187, 2021.</a:t>
            </a:r>
          </a:p>
        </p:txBody>
      </p:sp>
    </p:spTree>
    <p:extLst>
      <p:ext uri="{BB962C8B-B14F-4D97-AF65-F5344CB8AC3E}">
        <p14:creationId xmlns:p14="http://schemas.microsoft.com/office/powerpoint/2010/main" val="176067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D229E-3694-E616-1B15-CD7B8BC152B5}"/>
              </a:ext>
            </a:extLst>
          </p:cNvPr>
          <p:cNvSpPr>
            <a:spLocks noGrp="1"/>
          </p:cNvSpPr>
          <p:nvPr>
            <p:ph type="sldNum" sz="quarter" idx="12"/>
          </p:nvPr>
        </p:nvSpPr>
        <p:spPr>
          <a:xfrm>
            <a:off x="8546869" y="6356350"/>
            <a:ext cx="2806931" cy="365125"/>
          </a:xfrm>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5834219-59BD-80EC-7D1D-4E7EA4EA557C}"/>
              </a:ext>
            </a:extLst>
          </p:cNvPr>
          <p:cNvSpPr txBox="1"/>
          <p:nvPr/>
        </p:nvSpPr>
        <p:spPr>
          <a:xfrm>
            <a:off x="498764" y="2849418"/>
            <a:ext cx="4294909"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THANK YOU!</a:t>
            </a:r>
          </a:p>
        </p:txBody>
      </p:sp>
      <p:pic>
        <p:nvPicPr>
          <p:cNvPr id="6" name="Picture 5">
            <a:extLst>
              <a:ext uri="{FF2B5EF4-FFF2-40B4-BE49-F238E27FC236}">
                <a16:creationId xmlns:a16="http://schemas.microsoft.com/office/drawing/2014/main" id="{EC993BB2-9FA8-7625-2FD0-49F523BACA7D}"/>
              </a:ext>
            </a:extLst>
          </p:cNvPr>
          <p:cNvPicPr>
            <a:picLocks noChangeAspect="1"/>
          </p:cNvPicPr>
          <p:nvPr/>
        </p:nvPicPr>
        <p:blipFill>
          <a:blip r:embed="rId2"/>
          <a:stretch>
            <a:fillRect/>
          </a:stretch>
        </p:blipFill>
        <p:spPr>
          <a:xfrm>
            <a:off x="5200663" y="788893"/>
            <a:ext cx="6267437" cy="5369859"/>
          </a:xfrm>
          <a:prstGeom prst="rect">
            <a:avLst/>
          </a:prstGeom>
        </p:spPr>
      </p:pic>
    </p:spTree>
    <p:extLst>
      <p:ext uri="{BB962C8B-B14F-4D97-AF65-F5344CB8AC3E}">
        <p14:creationId xmlns:p14="http://schemas.microsoft.com/office/powerpoint/2010/main" val="186066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4315691"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pic>
        <p:nvPicPr>
          <p:cNvPr id="6" name="Picture 5">
            <a:extLst>
              <a:ext uri="{FF2B5EF4-FFF2-40B4-BE49-F238E27FC236}">
                <a16:creationId xmlns:a16="http://schemas.microsoft.com/office/drawing/2014/main" id="{1248A764-D105-5175-52CB-7B792C26D0F5}"/>
              </a:ext>
            </a:extLst>
          </p:cNvPr>
          <p:cNvPicPr>
            <a:picLocks noChangeAspect="1"/>
          </p:cNvPicPr>
          <p:nvPr/>
        </p:nvPicPr>
        <p:blipFill>
          <a:blip r:embed="rId2"/>
          <a:srcRect l="25224" t="20252"/>
          <a:stretch/>
        </p:blipFill>
        <p:spPr>
          <a:xfrm>
            <a:off x="5966690" y="691139"/>
            <a:ext cx="3655445" cy="58477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E5DB-B43D-31DC-0952-06DD591E911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 to Project</a:t>
            </a:r>
            <a:endParaRPr lang="en-IN"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D364E3D-BD00-96C8-701B-CCB219B46405}"/>
              </a:ext>
            </a:extLst>
          </p:cNvPr>
          <p:cNvSpPr>
            <a:spLocks noGrp="1"/>
          </p:cNvSpPr>
          <p:nvPr>
            <p:ph type="sldNum" sz="quarter" idx="12"/>
          </p:nvPr>
        </p:nvSpPr>
        <p:spPr/>
        <p:txBody>
          <a:bodyPr/>
          <a:lstStyle/>
          <a:p>
            <a:fld id="{BDCDBBEF-AA6C-4BA6-85B2-A17D7F280E38}" type="slidenum">
              <a:rPr lang="en-US" smtClean="0"/>
              <a:pPr/>
              <a:t>3</a:t>
            </a:fld>
            <a:endParaRPr lang="en-US"/>
          </a:p>
        </p:txBody>
      </p:sp>
      <p:sp>
        <p:nvSpPr>
          <p:cNvPr id="6" name="TextBox 5">
            <a:extLst>
              <a:ext uri="{FF2B5EF4-FFF2-40B4-BE49-F238E27FC236}">
                <a16:creationId xmlns:a16="http://schemas.microsoft.com/office/drawing/2014/main" id="{57D68E06-B8F0-1B5B-BAA9-170E4B0F1296}"/>
              </a:ext>
            </a:extLst>
          </p:cNvPr>
          <p:cNvSpPr txBox="1"/>
          <p:nvPr/>
        </p:nvSpPr>
        <p:spPr>
          <a:xfrm>
            <a:off x="203202" y="1611489"/>
            <a:ext cx="7426036" cy="4557786"/>
          </a:xfrm>
          <a:prstGeom prst="rect">
            <a:avLst/>
          </a:prstGeom>
          <a:noFill/>
        </p:spPr>
        <p:txBody>
          <a:bodyPr wrap="square">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Our project aims to build an AI-powered traffic monitoring system that enhances road safety and enforces regulations automatically. </a:t>
            </a:r>
          </a:p>
          <a:p>
            <a:pPr>
              <a:lnSpc>
                <a:spcPct val="150000"/>
              </a:lnSpc>
            </a:pP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Using computer vision, the system detects violations such as red-light jumping, helmet avoidance, and lane indiscipline from video feeds. Detected incidents are linked with Automatic Number Plate Recognition (ANPR) and OCR to accurately identify vehicles, even under challenging conditions. </a:t>
            </a:r>
          </a:p>
          <a:p>
            <a:pPr algn="just">
              <a:lnSpc>
                <a:spcPct val="150000"/>
              </a:lnSpc>
            </a:pP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 structured, legally compliant report is then generated with the help of Large Language Models (LLMs), including violation details, vehicle information, and supporting evidence. </a:t>
            </a:r>
          </a:p>
          <a:p>
            <a:pPr>
              <a:lnSpc>
                <a:spcPct val="150000"/>
              </a:lnSpc>
            </a:pP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Additional features such as vehicle history tracking, real-time notifications, and a searchable database empower authorities to efficiently monitor, analyze, and act on traffic violations.</a:t>
            </a:r>
            <a:endParaRPr lang="en-IN" sz="15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685EC6-42A1-C20C-456F-6D1B1E72B08B}"/>
              </a:ext>
            </a:extLst>
          </p:cNvPr>
          <p:cNvSpPr>
            <a:spLocks noChangeArrowheads="1"/>
          </p:cNvSpPr>
          <p:nvPr/>
        </p:nvSpPr>
        <p:spPr bwMode="auto">
          <a:xfrm>
            <a:off x="8810368" y="16761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255B5BF7-CFE0-3B45-BD27-107F67C61F7A}"/>
              </a:ext>
            </a:extLst>
          </p:cNvPr>
          <p:cNvPicPr>
            <a:picLocks noChangeAspect="1"/>
          </p:cNvPicPr>
          <p:nvPr/>
        </p:nvPicPr>
        <p:blipFill>
          <a:blip r:embed="rId2"/>
          <a:stretch>
            <a:fillRect/>
          </a:stretch>
        </p:blipFill>
        <p:spPr>
          <a:xfrm>
            <a:off x="7629238" y="688725"/>
            <a:ext cx="3872070" cy="536129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6988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611" y="403878"/>
            <a:ext cx="4262718" cy="2115203"/>
          </a:xfrm>
        </p:spPr>
        <p:txBody>
          <a:bodyPr>
            <a:normAutofit lnSpcReduction="10000"/>
          </a:bodyPr>
          <a:lstStyle/>
          <a:p>
            <a:pPr marL="0" indent="0">
              <a:lnSpc>
                <a:spcPct val="150000"/>
              </a:lnSpc>
              <a:buNone/>
            </a:pPr>
            <a:r>
              <a:rPr lang="en-US" sz="1600" dirty="0">
                <a:latin typeface="Times New Roman" panose="02020603050405020304" pitchFamily="18" charset="0"/>
                <a:cs typeface="Times New Roman" panose="02020603050405020304" pitchFamily="18" charset="0"/>
              </a:rPr>
              <a:t>The data on road accident fatalities in India from 2018 to 2022 reflects an alarming trend, rising from 1.57 lakh in 2018 to 1.68 lakh in 2022. In contrast, there was a noticeable dip in 2020 to 1.38 lakh, likely attributable to reduced vehicular movement during the COVID-19 lockdowns.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
        <p:nvSpPr>
          <p:cNvPr id="6" name="TextBox 5">
            <a:extLst>
              <a:ext uri="{FF2B5EF4-FFF2-40B4-BE49-F238E27FC236}">
                <a16:creationId xmlns:a16="http://schemas.microsoft.com/office/drawing/2014/main" id="{609E5021-D701-A406-038F-E9CBC9D5AF30}"/>
              </a:ext>
            </a:extLst>
          </p:cNvPr>
          <p:cNvSpPr txBox="1"/>
          <p:nvPr/>
        </p:nvSpPr>
        <p:spPr>
          <a:xfrm>
            <a:off x="5606473" y="3109088"/>
            <a:ext cx="6160825" cy="2079415"/>
          </a:xfrm>
          <a:prstGeom prst="rect">
            <a:avLst/>
          </a:prstGeom>
          <a:noFill/>
        </p:spPr>
        <p:txBody>
          <a:bodyPr wrap="square">
            <a:spAutoFit/>
          </a:bodyPr>
          <a:lstStyle/>
          <a:p>
            <a:pPr>
              <a:lnSpc>
                <a:spcPct val="150000"/>
              </a:lnSpc>
              <a:buNone/>
            </a:pPr>
            <a:r>
              <a:rPr lang="en-US" sz="1600" dirty="0">
                <a:latin typeface="Times New Roman" panose="02020603050405020304" pitchFamily="18" charset="0"/>
                <a:cs typeface="Times New Roman" panose="02020603050405020304" pitchFamily="18" charset="0"/>
              </a:rPr>
              <a:t>The number of deaths due to not wearing helmets is significantly higher, highlighting the critical role of helmet use in preventing fatalities.</a:t>
            </a:r>
          </a:p>
          <a:p>
            <a:pPr>
              <a:lnSpc>
                <a:spcPct val="150000"/>
              </a:lnSpc>
              <a:buNone/>
            </a:pPr>
            <a:endParaRPr lang="en-US" sz="800" dirty="0">
              <a:latin typeface="Times New Roman" panose="02020603050405020304" pitchFamily="18" charset="0"/>
              <a:cs typeface="Times New Roman" panose="02020603050405020304" pitchFamily="18" charset="0"/>
            </a:endParaRPr>
          </a:p>
          <a:p>
            <a:pPr>
              <a:lnSpc>
                <a:spcPct val="150000"/>
              </a:lnSpc>
              <a:buNone/>
            </a:pPr>
            <a:r>
              <a:rPr lang="en-US" sz="1600" dirty="0">
                <a:latin typeface="Times New Roman" panose="02020603050405020304" pitchFamily="18" charset="0"/>
                <a:cs typeface="Times New Roman" panose="02020603050405020304" pitchFamily="18" charset="0"/>
              </a:rPr>
              <a:t>Deaths due to not wearing seat belts are relatively similar emphasizing the need for stricter enforcement of seatbelt use for all vehicle occupants.</a:t>
            </a:r>
          </a:p>
        </p:txBody>
      </p:sp>
      <p:pic>
        <p:nvPicPr>
          <p:cNvPr id="8" name="Picture 7">
            <a:extLst>
              <a:ext uri="{FF2B5EF4-FFF2-40B4-BE49-F238E27FC236}">
                <a16:creationId xmlns:a16="http://schemas.microsoft.com/office/drawing/2014/main" id="{0299A91A-43D4-C4A5-27B5-6E72C1190CF2}"/>
              </a:ext>
            </a:extLst>
          </p:cNvPr>
          <p:cNvPicPr>
            <a:picLocks noChangeAspect="1"/>
          </p:cNvPicPr>
          <p:nvPr/>
        </p:nvPicPr>
        <p:blipFill>
          <a:blip r:embed="rId2">
            <a:extLst>
              <a:ext uri="{28A0092B-C50C-407E-A947-70E740481C1C}">
                <a14:useLocalDpi xmlns:a14="http://schemas.microsoft.com/office/drawing/2010/main" val="0"/>
              </a:ext>
            </a:extLst>
          </a:blip>
          <a:srcRect l="4263" t="7804" r="5540" b="6617"/>
          <a:stretch>
            <a:fillRect/>
          </a:stretch>
        </p:blipFill>
        <p:spPr>
          <a:xfrm>
            <a:off x="944095" y="2851243"/>
            <a:ext cx="4307541" cy="246487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CD61A2C-F8B3-C2DF-1D34-DCEFAA10E0A5}"/>
              </a:ext>
            </a:extLst>
          </p:cNvPr>
          <p:cNvPicPr>
            <a:picLocks noChangeAspect="1"/>
          </p:cNvPicPr>
          <p:nvPr/>
        </p:nvPicPr>
        <p:blipFill>
          <a:blip r:embed="rId3">
            <a:extLst>
              <a:ext uri="{28A0092B-C50C-407E-A947-70E740481C1C}">
                <a14:useLocalDpi xmlns:a14="http://schemas.microsoft.com/office/drawing/2010/main" val="0"/>
              </a:ext>
            </a:extLst>
          </a:blip>
          <a:srcRect l="2396" t="5076" r="14309" b="6640"/>
          <a:stretch>
            <a:fillRect/>
          </a:stretch>
        </p:blipFill>
        <p:spPr>
          <a:xfrm>
            <a:off x="5305986" y="255120"/>
            <a:ext cx="6461312" cy="244736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A4AC3962-0487-6095-3980-78B1410C0E5B}"/>
              </a:ext>
            </a:extLst>
          </p:cNvPr>
          <p:cNvSpPr txBox="1"/>
          <p:nvPr/>
        </p:nvSpPr>
        <p:spPr>
          <a:xfrm>
            <a:off x="98611" y="5425607"/>
            <a:ext cx="11483788" cy="1295868"/>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 there is a </a:t>
            </a:r>
            <a:r>
              <a:rPr lang="en-US" altLang="en-US" dirty="0">
                <a:latin typeface="Times New Roman" panose="02020603050405020304" pitchFamily="18" charset="0"/>
                <a:cs typeface="Times New Roman" panose="02020603050405020304" pitchFamily="18" charset="0"/>
              </a:rPr>
              <a:t>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eed for an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system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which uses AI, Computer Vision, and OCR.</a:t>
            </a:r>
            <a:r>
              <a:rPr lang="en-US" altLang="en-US" dirty="0">
                <a:latin typeface="Times New Roman" panose="02020603050405020304" pitchFamily="18" charset="0"/>
                <a:cs typeface="Times New Roman" panose="02020603050405020304" pitchFamily="18" charset="0"/>
              </a:rPr>
              <a:t> This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system will detect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helmet violations, lane indiscipline, and red-light jumping etc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Plus, it also </a:t>
            </a:r>
            <a:r>
              <a:rPr lang="en-US" altLang="en-US" dirty="0">
                <a:latin typeface="Times New Roman" panose="02020603050405020304" pitchFamily="18" charset="0"/>
                <a:cs typeface="Times New Roman" panose="02020603050405020304" pitchFamily="18" charset="0"/>
              </a:rPr>
              <a: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upports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City initiatives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potential for patents and publications.</a:t>
            </a:r>
          </a:p>
        </p:txBody>
      </p:sp>
    </p:spTree>
    <p:extLst>
      <p:ext uri="{BB962C8B-B14F-4D97-AF65-F5344CB8AC3E}">
        <p14:creationId xmlns:p14="http://schemas.microsoft.com/office/powerpoint/2010/main" val="340101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Formulation</a:t>
            </a:r>
          </a:p>
        </p:txBody>
      </p:sp>
      <p:sp>
        <p:nvSpPr>
          <p:cNvPr id="3" name="Content Placeholder 2"/>
          <p:cNvSpPr>
            <a:spLocks noGrp="1"/>
          </p:cNvSpPr>
          <p:nvPr>
            <p:ph idx="1"/>
          </p:nvPr>
        </p:nvSpPr>
        <p:spPr>
          <a:xfrm>
            <a:off x="824753" y="1529145"/>
            <a:ext cx="10515600" cy="827927"/>
          </a:xfrm>
        </p:spPr>
        <p:txBody>
          <a:bodyPr>
            <a:no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Traffic management systems in most cities rely heavily on manual observation by traffic police or basic surveillance cameras that only record footage without intelligent analysis. </a:t>
            </a:r>
            <a:r>
              <a:rPr lang="en-IN" sz="1800" dirty="0">
                <a:latin typeface="Times New Roman" panose="02020603050405020304" pitchFamily="18" charset="0"/>
                <a:cs typeface="Times New Roman" panose="02020603050405020304" pitchFamily="18" charset="0"/>
              </a:rPr>
              <a:t>This creates several problems: </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1C84CCA-3DEA-0DCE-9D0D-72330F38814E}"/>
              </a:ext>
            </a:extLst>
          </p:cNvPr>
          <p:cNvSpPr txBox="1"/>
          <p:nvPr/>
        </p:nvSpPr>
        <p:spPr>
          <a:xfrm>
            <a:off x="964827" y="2630740"/>
            <a:ext cx="2306169"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Manual Monitoring Limitations</a:t>
            </a:r>
          </a:p>
        </p:txBody>
      </p:sp>
      <p:sp>
        <p:nvSpPr>
          <p:cNvPr id="8" name="TextBox 7">
            <a:extLst>
              <a:ext uri="{FF2B5EF4-FFF2-40B4-BE49-F238E27FC236}">
                <a16:creationId xmlns:a16="http://schemas.microsoft.com/office/drawing/2014/main" id="{13F11D8F-462A-C733-6D7B-39B280CC7716}"/>
              </a:ext>
            </a:extLst>
          </p:cNvPr>
          <p:cNvSpPr txBox="1"/>
          <p:nvPr/>
        </p:nvSpPr>
        <p:spPr>
          <a:xfrm>
            <a:off x="3747806" y="2777314"/>
            <a:ext cx="170665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Delayed Action</a:t>
            </a:r>
          </a:p>
        </p:txBody>
      </p:sp>
      <p:sp>
        <p:nvSpPr>
          <p:cNvPr id="10" name="TextBox 9">
            <a:extLst>
              <a:ext uri="{FF2B5EF4-FFF2-40B4-BE49-F238E27FC236}">
                <a16:creationId xmlns:a16="http://schemas.microsoft.com/office/drawing/2014/main" id="{12B5718A-8F5D-FFE0-0FF8-1467620B8338}"/>
              </a:ext>
            </a:extLst>
          </p:cNvPr>
          <p:cNvSpPr txBox="1"/>
          <p:nvPr/>
        </p:nvSpPr>
        <p:spPr>
          <a:xfrm>
            <a:off x="6082553" y="2638815"/>
            <a:ext cx="2357718"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Inefficient Evidence Collection</a:t>
            </a:r>
          </a:p>
        </p:txBody>
      </p:sp>
      <p:sp>
        <p:nvSpPr>
          <p:cNvPr id="12" name="TextBox 11">
            <a:extLst>
              <a:ext uri="{FF2B5EF4-FFF2-40B4-BE49-F238E27FC236}">
                <a16:creationId xmlns:a16="http://schemas.microsoft.com/office/drawing/2014/main" id="{49F297FE-E1E1-F5D8-E592-F626393E53BD}"/>
              </a:ext>
            </a:extLst>
          </p:cNvPr>
          <p:cNvSpPr txBox="1"/>
          <p:nvPr/>
        </p:nvSpPr>
        <p:spPr>
          <a:xfrm>
            <a:off x="8982635" y="2638815"/>
            <a:ext cx="2173941"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Repeat Offenders Not Tracked</a:t>
            </a:r>
          </a:p>
        </p:txBody>
      </p:sp>
      <p:sp>
        <p:nvSpPr>
          <p:cNvPr id="14" name="TextBox 13">
            <a:extLst>
              <a:ext uri="{FF2B5EF4-FFF2-40B4-BE49-F238E27FC236}">
                <a16:creationId xmlns:a16="http://schemas.microsoft.com/office/drawing/2014/main" id="{9F34F560-DB91-282F-0C6E-C141AB5F616C}"/>
              </a:ext>
            </a:extLst>
          </p:cNvPr>
          <p:cNvSpPr txBox="1"/>
          <p:nvPr/>
        </p:nvSpPr>
        <p:spPr>
          <a:xfrm>
            <a:off x="785531" y="3289629"/>
            <a:ext cx="2485466" cy="2646878"/>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With a population of more than 1.3 billion within the geographical area of 3.1 million square kilo meters and with the increasing vehicles and traffic congestion.</a:t>
            </a:r>
          </a:p>
          <a:p>
            <a:pPr algn="just"/>
            <a:r>
              <a:rPr lang="en-US" sz="1600" dirty="0">
                <a:latin typeface="Times New Roman" panose="02020603050405020304" pitchFamily="18" charset="0"/>
                <a:cs typeface="Times New Roman" panose="02020603050405020304" pitchFamily="18" charset="0"/>
              </a:rPr>
              <a:t>The manual controlling of such huge traffic is not adequate</a:t>
            </a:r>
            <a:endParaRPr lang="en-IN"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06D0711-347B-3B77-C136-B9102E98E9D4}"/>
              </a:ext>
            </a:extLst>
          </p:cNvPr>
          <p:cNvSpPr txBox="1"/>
          <p:nvPr/>
        </p:nvSpPr>
        <p:spPr>
          <a:xfrm>
            <a:off x="3422276" y="3277071"/>
            <a:ext cx="2357718" cy="2554545"/>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In manual systems, violations are detected after the event has occurred. Because evidence takes time to review and follow through, offenders typically avoid consequences for their actions.</a:t>
            </a: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CC57381-0AAA-34FB-A864-B3FAE3C4478C}"/>
              </a:ext>
            </a:extLst>
          </p:cNvPr>
          <p:cNvSpPr txBox="1"/>
          <p:nvPr/>
        </p:nvSpPr>
        <p:spPr>
          <a:xfrm>
            <a:off x="6285380" y="3267217"/>
            <a:ext cx="2286000" cy="2554545"/>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Traditional surveillance cameras just capture footage with no intelligence. It takes a lot of time to retrieve footage and connect violations to specific vehicles, and sometimes those violations are never pursued at all.</a:t>
            </a:r>
            <a:endParaRPr lang="en-IN"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7D76F26-24DB-18BF-B186-3DB3B0D48BF1}"/>
              </a:ext>
            </a:extLst>
          </p:cNvPr>
          <p:cNvSpPr txBox="1"/>
          <p:nvPr/>
        </p:nvSpPr>
        <p:spPr>
          <a:xfrm>
            <a:off x="9144000" y="3272170"/>
            <a:ext cx="2285999" cy="2554545"/>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Manual systems typically do not track or maintain databases or histories of offenders. Thus, without automation, there are no tracking mechanisms for repeat offenders, nor mechanisms to alert officials of repeat violations.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1E3AD-01E0-182D-CF66-4E2E6AAC9911}"/>
              </a:ext>
            </a:extLst>
          </p:cNvPr>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C7B18E3-8309-AC8A-4ED7-2C694C283FDB}"/>
              </a:ext>
            </a:extLst>
          </p:cNvPr>
          <p:cNvSpPr txBox="1"/>
          <p:nvPr/>
        </p:nvSpPr>
        <p:spPr>
          <a:xfrm>
            <a:off x="905433" y="873230"/>
            <a:ext cx="1037216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 to deal with these problems. We have introduced our INTELLIGENT TRAFFIC VIOLATION DETECTION AND EXPLANATION SYSTEM</a:t>
            </a:r>
          </a:p>
        </p:txBody>
      </p:sp>
      <p:sp>
        <p:nvSpPr>
          <p:cNvPr id="4" name="Rectangle 1">
            <a:extLst>
              <a:ext uri="{FF2B5EF4-FFF2-40B4-BE49-F238E27FC236}">
                <a16:creationId xmlns:a16="http://schemas.microsoft.com/office/drawing/2014/main" id="{A71E887C-8F5D-7004-4501-DBA7275562B1}"/>
              </a:ext>
            </a:extLst>
          </p:cNvPr>
          <p:cNvSpPr>
            <a:spLocks noChangeArrowheads="1"/>
          </p:cNvSpPr>
          <p:nvPr/>
        </p:nvSpPr>
        <p:spPr bwMode="auto">
          <a:xfrm>
            <a:off x="905433" y="1789456"/>
            <a:ext cx="100404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have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AI-based Violation Detection</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and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Number Plate Recognition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uses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 Vision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detect any traffic violations like red-light jumping, switching lanes or no-helmet driving. We also use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Optical Character Recognition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extract the number plate of the violating vehicle.</a:t>
            </a:r>
          </a:p>
        </p:txBody>
      </p:sp>
      <p:pic>
        <p:nvPicPr>
          <p:cNvPr id="5" name="Picture 4">
            <a:extLst>
              <a:ext uri="{FF2B5EF4-FFF2-40B4-BE49-F238E27FC236}">
                <a16:creationId xmlns:a16="http://schemas.microsoft.com/office/drawing/2014/main" id="{85094165-63A0-4D7E-0756-E65E27BC7A2E}"/>
              </a:ext>
            </a:extLst>
          </p:cNvPr>
          <p:cNvPicPr>
            <a:picLocks noChangeAspect="1"/>
          </p:cNvPicPr>
          <p:nvPr/>
        </p:nvPicPr>
        <p:blipFill>
          <a:blip r:embed="rId2"/>
          <a:stretch>
            <a:fillRect/>
          </a:stretch>
        </p:blipFill>
        <p:spPr>
          <a:xfrm>
            <a:off x="8165353" y="2431183"/>
            <a:ext cx="3633694" cy="2043953"/>
          </a:xfrm>
          <a:prstGeom prst="ellipse">
            <a:avLst/>
          </a:prstGeom>
          <a:ln>
            <a:noFill/>
          </a:ln>
          <a:effectLst>
            <a:softEdge rad="112500"/>
          </a:effectLst>
        </p:spPr>
      </p:pic>
      <p:sp>
        <p:nvSpPr>
          <p:cNvPr id="6" name="TextBox 5">
            <a:extLst>
              <a:ext uri="{FF2B5EF4-FFF2-40B4-BE49-F238E27FC236}">
                <a16:creationId xmlns:a16="http://schemas.microsoft.com/office/drawing/2014/main" id="{D84E5EAE-A73E-46F5-8640-79B71250C6D3}"/>
              </a:ext>
            </a:extLst>
          </p:cNvPr>
          <p:cNvSpPr txBox="1"/>
          <p:nvPr/>
        </p:nvSpPr>
        <p:spPr>
          <a:xfrm>
            <a:off x="859115" y="2999189"/>
            <a:ext cx="7191191" cy="1323439"/>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To deal with the problem of delays and lack of evidence, we have </a:t>
            </a:r>
            <a:r>
              <a:rPr lang="en-IN" sz="1600" b="1" dirty="0">
                <a:latin typeface="Times New Roman" panose="02020603050405020304" pitchFamily="18" charset="0"/>
                <a:cs typeface="Times New Roman" panose="02020603050405020304" pitchFamily="18" charset="0"/>
              </a:rPr>
              <a:t>Report Generation using LLMs</a:t>
            </a:r>
            <a:r>
              <a:rPr lang="en-I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After identifying the vehicle and violation, a structured report is generated automatically. The report includes details such as violation type, time, date, location of incident, vehicle number, legal reference and contextual evidence snapshots or video snippets as attachments. </a:t>
            </a:r>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7933076-E5CB-7C61-89A2-471081F5CB1B}"/>
              </a:ext>
            </a:extLst>
          </p:cNvPr>
          <p:cNvSpPr txBox="1"/>
          <p:nvPr/>
        </p:nvSpPr>
        <p:spPr>
          <a:xfrm>
            <a:off x="859115" y="4701364"/>
            <a:ext cx="5523756"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also include </a:t>
            </a:r>
            <a:r>
              <a:rPr lang="en-US" sz="1600" b="1" dirty="0">
                <a:latin typeface="Times New Roman" panose="02020603050405020304" pitchFamily="18" charset="0"/>
                <a:cs typeface="Times New Roman" panose="02020603050405020304" pitchFamily="18" charset="0"/>
              </a:rPr>
              <a:t>Vehicle history tracking </a:t>
            </a:r>
            <a:r>
              <a:rPr lang="en-US" sz="1600" dirty="0">
                <a:latin typeface="Times New Roman" panose="02020603050405020304" pitchFamily="18" charset="0"/>
                <a:cs typeface="Times New Roman" panose="02020603050405020304" pitchFamily="18" charset="0"/>
              </a:rPr>
              <a:t>to monitor repeated offenses. Central database tracks historical violations linked to vehicles and owners. </a:t>
            </a:r>
            <a:r>
              <a:rPr lang="en-US" sz="1600" b="1" dirty="0">
                <a:latin typeface="Times New Roman" panose="02020603050405020304" pitchFamily="18" charset="0"/>
                <a:cs typeface="Times New Roman" panose="02020603050405020304" pitchFamily="18" charset="0"/>
              </a:rPr>
              <a:t>Real-time notifications </a:t>
            </a:r>
            <a:r>
              <a:rPr lang="en-US" sz="1600" dirty="0">
                <a:latin typeface="Times New Roman" panose="02020603050405020304" pitchFamily="18" charset="0"/>
                <a:cs typeface="Times New Roman" panose="02020603050405020304" pitchFamily="18" charset="0"/>
              </a:rPr>
              <a:t>to authorities for repeat offenders, stolen vehicles, or serious infractions</a:t>
            </a:r>
            <a:endParaRPr lang="en-IN" sz="1600" dirty="0">
              <a:latin typeface="Times New Roman" panose="02020603050405020304" pitchFamily="18" charset="0"/>
              <a:cs typeface="Times New Roman" panose="02020603050405020304" pitchFamily="18" charset="0"/>
            </a:endParaRPr>
          </a:p>
        </p:txBody>
      </p:sp>
      <p:pic>
        <p:nvPicPr>
          <p:cNvPr id="2051" name="Picture 3">
            <a:extLst>
              <a:ext uri="{FF2B5EF4-FFF2-40B4-BE49-F238E27FC236}">
                <a16:creationId xmlns:a16="http://schemas.microsoft.com/office/drawing/2014/main" id="{67D4B4D0-F39E-5486-5238-5E12E80AE0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671" y="4598894"/>
            <a:ext cx="4275347" cy="2043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928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 of the Work</a:t>
            </a:r>
          </a:p>
        </p:txBody>
      </p:sp>
      <p:sp>
        <p:nvSpPr>
          <p:cNvPr id="3" name="Content Placeholder 2"/>
          <p:cNvSpPr>
            <a:spLocks noGrp="1"/>
          </p:cNvSpPr>
          <p:nvPr>
            <p:ph idx="1"/>
          </p:nvPr>
        </p:nvSpPr>
        <p:spPr>
          <a:xfrm>
            <a:off x="461682" y="1341065"/>
            <a:ext cx="11192435" cy="5015285"/>
          </a:xfrm>
        </p:spPr>
        <p:txBody>
          <a:bodyPr>
            <a:normAutofit fontScale="25000" lnSpcReduction="20000"/>
          </a:bodyPr>
          <a:lstStyle/>
          <a:p>
            <a:pPr marL="0" indent="0" algn="just">
              <a:lnSpc>
                <a:spcPct val="160000"/>
              </a:lnSpc>
              <a:buNone/>
            </a:pPr>
            <a:endParaRPr lang="en-US" sz="6000" dirty="0">
              <a:latin typeface="Times New Roman" panose="02020603050405020304" pitchFamily="18" charset="0"/>
              <a:cs typeface="Times New Roman" panose="02020603050405020304" pitchFamily="18" charset="0"/>
            </a:endParaRP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Automatic Violation Detection </a:t>
            </a:r>
            <a:r>
              <a:rPr lang="en-US" sz="6000" dirty="0">
                <a:latin typeface="Times New Roman" panose="02020603050405020304" pitchFamily="18" charset="0"/>
                <a:cs typeface="Times New Roman" panose="02020603050405020304" pitchFamily="18" charset="0"/>
              </a:rPr>
              <a:t>- Use Computer Vision (CV) techniques to detect traffic violations including helmet violations, lane indiscipline and red-light jumping.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Number Plate Recognition </a:t>
            </a:r>
            <a:r>
              <a:rPr lang="en-US" sz="6000" dirty="0">
                <a:latin typeface="Times New Roman" panose="02020603050405020304" pitchFamily="18" charset="0"/>
                <a:cs typeface="Times New Roman" panose="02020603050405020304" pitchFamily="18" charset="0"/>
              </a:rPr>
              <a:t>- Use Optical Character Recognition (OCR) capabilities to extract vehicle number plates from video footage of violations.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Violation Report Generation </a:t>
            </a:r>
            <a:r>
              <a:rPr lang="en-US" sz="6000" dirty="0">
                <a:latin typeface="Times New Roman" panose="02020603050405020304" pitchFamily="18" charset="0"/>
                <a:cs typeface="Times New Roman" panose="02020603050405020304" pitchFamily="18" charset="0"/>
              </a:rPr>
              <a:t>- Use Large Language Models (LLMs) to generate a structured violation report of the offence with legal explanations.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Database Integration </a:t>
            </a:r>
            <a:r>
              <a:rPr lang="en-US" sz="6000" dirty="0">
                <a:latin typeface="Times New Roman" panose="02020603050405020304" pitchFamily="18" charset="0"/>
                <a:cs typeface="Times New Roman" panose="02020603050405020304" pitchFamily="18" charset="0"/>
              </a:rPr>
              <a:t>- Store violations in a database to help maintain vehicle history tracking.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Dashboard &amp; Query System </a:t>
            </a:r>
            <a:r>
              <a:rPr lang="en-US" sz="6000" dirty="0">
                <a:latin typeface="Times New Roman" panose="02020603050405020304" pitchFamily="18" charset="0"/>
                <a:cs typeface="Times New Roman" panose="02020603050405020304" pitchFamily="18" charset="0"/>
              </a:rPr>
              <a:t>- Provide a user interface to look up vehicle numbers, generate alerts and visualize findings/statistics.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Scalability &amp; Real-time Deployment </a:t>
            </a:r>
            <a:r>
              <a:rPr lang="en-US" sz="6000" dirty="0">
                <a:latin typeface="Times New Roman" panose="02020603050405020304" pitchFamily="18" charset="0"/>
                <a:cs typeface="Times New Roman" panose="02020603050405020304" pitchFamily="18" charset="0"/>
              </a:rPr>
              <a:t>- Build the system with the sufficient capacity to allow future integration with CCTV/edge devices requiring real-time deployment. 17 </a:t>
            </a:r>
          </a:p>
          <a:p>
            <a:pPr marL="342900" indent="-342900" algn="just">
              <a:lnSpc>
                <a:spcPct val="160000"/>
              </a:lnSpc>
              <a:buAutoNum type="arabicPeriod"/>
            </a:pPr>
            <a:r>
              <a:rPr lang="en-US" sz="6000" b="1" dirty="0">
                <a:latin typeface="Times New Roman" panose="02020603050405020304" pitchFamily="18" charset="0"/>
                <a:cs typeface="Times New Roman" panose="02020603050405020304" pitchFamily="18" charset="0"/>
              </a:rPr>
              <a:t>Contribution to Smart Cities </a:t>
            </a:r>
            <a:r>
              <a:rPr lang="en-US" sz="6000" dirty="0">
                <a:latin typeface="Times New Roman" panose="02020603050405020304" pitchFamily="18" charset="0"/>
                <a:cs typeface="Times New Roman" panose="02020603050405020304" pitchFamily="18" charset="0"/>
              </a:rPr>
              <a:t>- Contribute to the growth of Smart City development with the potential for patents and research publications from this project.</a:t>
            </a:r>
          </a:p>
        </p:txBody>
      </p:sp>
      <p:sp>
        <p:nvSpPr>
          <p:cNvPr id="4" name="Slide Number Placeholder 3"/>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2540CA-6C25-5B8A-3816-F6FB4B6E9675}"/>
              </a:ext>
            </a:extLst>
          </p:cNvPr>
          <p:cNvSpPr>
            <a:spLocks noGrp="1"/>
          </p:cNvSpPr>
          <p:nvPr>
            <p:ph type="sldNum" sz="quarter" idx="12"/>
          </p:nvPr>
        </p:nvSpPr>
        <p:spPr/>
        <p:txBody>
          <a:bodyPr/>
          <a:lstStyle/>
          <a:p>
            <a:fld id="{BDCDBBEF-AA6C-4BA6-85B2-A17D7F280E38}"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F16F35-B0DC-F7EC-F93D-F51733CD6BC1}"/>
              </a:ext>
            </a:extLst>
          </p:cNvPr>
          <p:cNvSpPr txBox="1"/>
          <p:nvPr/>
        </p:nvSpPr>
        <p:spPr>
          <a:xfrm>
            <a:off x="820270" y="426039"/>
            <a:ext cx="10551460" cy="5484643"/>
          </a:xfrm>
          <a:prstGeom prst="rect">
            <a:avLst/>
          </a:prstGeom>
          <a:noFill/>
        </p:spPr>
        <p:txBody>
          <a:bodyPr wrap="square">
            <a:spAutoFit/>
          </a:bodyPr>
          <a:lstStyle/>
          <a:p>
            <a:pPr>
              <a:lnSpc>
                <a:spcPct val="150000"/>
              </a:lnSpc>
            </a:pPr>
            <a:r>
              <a:rPr lang="en-IN" sz="4400" b="1" dirty="0">
                <a:latin typeface="Times New Roman" panose="02020603050405020304" pitchFamily="18" charset="0"/>
                <a:cs typeface="Times New Roman" panose="02020603050405020304" pitchFamily="18" charset="0"/>
              </a:rPr>
              <a:t>Datasets Used</a:t>
            </a:r>
            <a:endParaRPr lang="en-IN" sz="2000" b="1" dirty="0">
              <a:latin typeface="Times New Roman" panose="02020603050405020304" pitchFamily="18" charset="0"/>
              <a:cs typeface="Times New Roman" panose="02020603050405020304" pitchFamily="18" charset="0"/>
            </a:endParaRPr>
          </a:p>
          <a:p>
            <a:pPr>
              <a:lnSpc>
                <a:spcPct val="150000"/>
              </a:lnSpc>
            </a:pPr>
            <a:endParaRPr lang="en-IN" sz="800" b="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BDD100K (Berkeley </a:t>
            </a:r>
            <a:r>
              <a:rPr lang="en-IN" sz="2000" b="1" i="1" dirty="0" err="1">
                <a:latin typeface="Times New Roman" panose="02020603050405020304" pitchFamily="18" charset="0"/>
                <a:cs typeface="Times New Roman" panose="02020603050405020304" pitchFamily="18" charset="0"/>
              </a:rPr>
              <a:t>DeepDrive</a:t>
            </a:r>
            <a:r>
              <a:rPr lang="en-IN" sz="2000" b="1" i="1" dirty="0">
                <a:latin typeface="Times New Roman" panose="02020603050405020304" pitchFamily="18" charset="0"/>
                <a:cs typeface="Times New Roman" panose="02020603050405020304" pitchFamily="18" charset="0"/>
              </a:rPr>
              <a:t>)</a:t>
            </a:r>
            <a:r>
              <a:rPr lang="en-IN" sz="2000" i="1" dirty="0">
                <a:latin typeface="Times New Roman" panose="02020603050405020304" pitchFamily="18" charset="0"/>
                <a:cs typeface="Times New Roman" panose="02020603050405020304" pitchFamily="18" charset="0"/>
              </a:rPr>
              <a:t> – </a:t>
            </a:r>
          </a:p>
          <a:p>
            <a:pPr>
              <a:lnSpc>
                <a:spcPct val="150000"/>
              </a:lnSpc>
            </a:pPr>
            <a:r>
              <a:rPr lang="en-IN" sz="2000" dirty="0">
                <a:latin typeface="Times New Roman" panose="02020603050405020304" pitchFamily="18" charset="0"/>
                <a:cs typeface="Times New Roman" panose="02020603050405020304" pitchFamily="18" charset="0"/>
              </a:rPr>
              <a:t>     Large-scale driving video dataset with images and annotations.</a:t>
            </a:r>
          </a:p>
          <a:p>
            <a:pPr>
              <a:lnSpc>
                <a:spcPct val="150000"/>
              </a:lnSpc>
            </a:pPr>
            <a:endParaRPr lang="en-IN" sz="800" b="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Helmet Detection Dataset (Kaggle)</a:t>
            </a:r>
            <a:r>
              <a:rPr lang="en-IN" sz="2000" i="1" dirty="0">
                <a:latin typeface="Times New Roman" panose="02020603050405020304" pitchFamily="18" charset="0"/>
                <a:cs typeface="Times New Roman" panose="02020603050405020304" pitchFamily="18" charset="0"/>
              </a:rPr>
              <a:t> – </a:t>
            </a:r>
          </a:p>
          <a:p>
            <a:pPr>
              <a:lnSpc>
                <a:spcPct val="150000"/>
              </a:lnSpc>
            </a:pPr>
            <a:r>
              <a:rPr lang="en-IN" sz="2000" dirty="0">
                <a:latin typeface="Times New Roman" panose="02020603050405020304" pitchFamily="18" charset="0"/>
                <a:cs typeface="Times New Roman" panose="02020603050405020304" pitchFamily="18" charset="0"/>
              </a:rPr>
              <a:t>     Contains labeled images for helmet vs. no-helmet classification.</a:t>
            </a:r>
          </a:p>
          <a:p>
            <a:pPr>
              <a:lnSpc>
                <a:spcPct val="150000"/>
              </a:lnSpc>
            </a:pPr>
            <a:endParaRPr lang="en-IN" sz="800" b="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License Plate Detection Dataset (Kaggle)</a:t>
            </a:r>
            <a:r>
              <a:rPr lang="en-IN" sz="2000" i="1" dirty="0">
                <a:latin typeface="Times New Roman" panose="02020603050405020304" pitchFamily="18" charset="0"/>
                <a:cs typeface="Times New Roman" panose="02020603050405020304" pitchFamily="18" charset="0"/>
              </a:rPr>
              <a:t> – </a:t>
            </a:r>
          </a:p>
          <a:p>
            <a:pPr>
              <a:lnSpc>
                <a:spcPct val="150000"/>
              </a:lnSpc>
            </a:pP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Dataset for license plate localization and recognition tasks.</a:t>
            </a:r>
          </a:p>
          <a:p>
            <a:pPr>
              <a:lnSpc>
                <a:spcPct val="150000"/>
              </a:lnSpc>
            </a:pPr>
            <a:endParaRPr lang="en-IN" sz="800" b="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Traffic Violation Images Dataset (Kaggle)</a:t>
            </a:r>
            <a:r>
              <a:rPr lang="en-IN" sz="2000" dirty="0">
                <a:latin typeface="Times New Roman" panose="02020603050405020304" pitchFamily="18" charset="0"/>
                <a:cs typeface="Times New Roman" panose="02020603050405020304" pitchFamily="18" charset="0"/>
              </a:rPr>
              <a:t> – </a:t>
            </a:r>
          </a:p>
          <a:p>
            <a:pPr>
              <a:lnSpc>
                <a:spcPct val="150000"/>
              </a:lnSpc>
            </a:pPr>
            <a:r>
              <a:rPr lang="en-IN" sz="2000" dirty="0">
                <a:latin typeface="Times New Roman" panose="02020603050405020304" pitchFamily="18" charset="0"/>
                <a:cs typeface="Times New Roman" panose="02020603050405020304" pitchFamily="18" charset="0"/>
              </a:rPr>
              <a:t>      Images for traffic violations like red-light jumping and lane violations.</a:t>
            </a:r>
          </a:p>
        </p:txBody>
      </p:sp>
      <p:pic>
        <p:nvPicPr>
          <p:cNvPr id="5" name="Picture 4">
            <a:extLst>
              <a:ext uri="{FF2B5EF4-FFF2-40B4-BE49-F238E27FC236}">
                <a16:creationId xmlns:a16="http://schemas.microsoft.com/office/drawing/2014/main" id="{8E1AC8DE-BDF0-117E-14DE-233EC6757016}"/>
              </a:ext>
            </a:extLst>
          </p:cNvPr>
          <p:cNvPicPr>
            <a:picLocks noChangeAspect="1"/>
          </p:cNvPicPr>
          <p:nvPr/>
        </p:nvPicPr>
        <p:blipFill>
          <a:blip r:embed="rId2"/>
          <a:srcRect t="6432"/>
          <a:stretch/>
        </p:blipFill>
        <p:spPr>
          <a:xfrm>
            <a:off x="8900631" y="136525"/>
            <a:ext cx="3039366" cy="29675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3408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8EF896-2E17-33C1-F565-C77330EB20BE}"/>
              </a:ext>
            </a:extLst>
          </p:cNvPr>
          <p:cNvSpPr>
            <a:spLocks noGrp="1"/>
          </p:cNvSpPr>
          <p:nvPr>
            <p:ph type="sldNum" sz="quarter" idx="12"/>
          </p:nvPr>
        </p:nvSpPr>
        <p:spPr/>
        <p:txBody>
          <a:bodyPr/>
          <a:lstStyle/>
          <a:p>
            <a:fld id="{BDCDBBEF-AA6C-4BA6-85B2-A17D7F280E38}" type="slidenum">
              <a:rPr lang="en-US" smtClean="0"/>
              <a:pPr/>
              <a:t>9</a:t>
            </a:fld>
            <a:endParaRPr lang="en-US"/>
          </a:p>
        </p:txBody>
      </p:sp>
      <p:sp>
        <p:nvSpPr>
          <p:cNvPr id="4" name="TextBox 3">
            <a:extLst>
              <a:ext uri="{FF2B5EF4-FFF2-40B4-BE49-F238E27FC236}">
                <a16:creationId xmlns:a16="http://schemas.microsoft.com/office/drawing/2014/main" id="{08E2E384-CA8F-49A5-739F-D91E450F4F42}"/>
              </a:ext>
            </a:extLst>
          </p:cNvPr>
          <p:cNvSpPr txBox="1"/>
          <p:nvPr/>
        </p:nvSpPr>
        <p:spPr>
          <a:xfrm>
            <a:off x="838200" y="298742"/>
            <a:ext cx="9762565" cy="6240170"/>
          </a:xfrm>
          <a:prstGeom prst="rect">
            <a:avLst/>
          </a:prstGeom>
          <a:noFill/>
        </p:spPr>
        <p:txBody>
          <a:bodyPr wrap="square">
            <a:spAutoFit/>
          </a:bodyPr>
          <a:lstStyle/>
          <a:p>
            <a:pPr>
              <a:lnSpc>
                <a:spcPct val="150000"/>
              </a:lnSpc>
              <a:buNone/>
            </a:pPr>
            <a:r>
              <a:rPr lang="en-IN" sz="4400" b="1" dirty="0">
                <a:latin typeface="Arial" panose="020B0604020202020204" pitchFamily="34" charset="0"/>
                <a:cs typeface="Arial" panose="020B0604020202020204" pitchFamily="34" charset="0"/>
              </a:rPr>
              <a:t>Important Libraries Used</a:t>
            </a:r>
          </a:p>
          <a:p>
            <a:pPr>
              <a:lnSpc>
                <a:spcPct val="150000"/>
              </a:lnSpc>
              <a:buNone/>
            </a:pPr>
            <a:endParaRPr lang="en-IN" sz="800" b="1" dirty="0">
              <a:latin typeface="Arial" panose="020B0604020202020204" pitchFamily="34" charset="0"/>
              <a:cs typeface="Arial" panose="020B0604020202020204" pitchFamily="34" charset="0"/>
            </a:endParaRPr>
          </a:p>
          <a:p>
            <a:pPr>
              <a:lnSpc>
                <a:spcPct val="150000"/>
              </a:lnSpc>
              <a:buNone/>
            </a:pPr>
            <a:endParaRPr lang="en-IN" sz="800" b="1" dirty="0">
              <a:latin typeface="Arial" panose="020B0604020202020204" pitchFamily="34" charset="0"/>
              <a:cs typeface="Arial" panose="020B0604020202020204" pitchFamily="34" charset="0"/>
            </a:endParaRPr>
          </a:p>
          <a:p>
            <a:pPr>
              <a:lnSpc>
                <a:spcPct val="150000"/>
              </a:lnSpc>
              <a:buFont typeface="Arial" panose="020B0604020202020204" pitchFamily="34" charset="0"/>
              <a:buChar char="•"/>
            </a:pPr>
            <a:r>
              <a:rPr lang="en-IN" sz="2000" dirty="0">
                <a:latin typeface="Courier New" panose="02070309020205020404" pitchFamily="49" charset="0"/>
              </a:rPr>
              <a:t> ultralytics</a:t>
            </a:r>
            <a:r>
              <a:rPr lang="en-IN" sz="2000" dirty="0"/>
              <a:t> — YOLOv8 object detection model training.</a:t>
            </a:r>
          </a:p>
          <a:p>
            <a:pPr>
              <a:lnSpc>
                <a:spcPct val="150000"/>
              </a:lnSpc>
              <a:buFont typeface="Arial" panose="020B0604020202020204" pitchFamily="34" charset="0"/>
              <a:buChar char="•"/>
            </a:pPr>
            <a:r>
              <a:rPr lang="en-IN" sz="2000" dirty="0">
                <a:latin typeface="Courier New" panose="02070309020205020404" pitchFamily="49" charset="0"/>
              </a:rPr>
              <a:t> easyocr</a:t>
            </a:r>
            <a:r>
              <a:rPr lang="en-IN" sz="2000" dirty="0"/>
              <a:t> — Optical Character Recognition for number plate reading.</a:t>
            </a:r>
          </a:p>
          <a:p>
            <a:pPr>
              <a:lnSpc>
                <a:spcPct val="150000"/>
              </a:lnSpc>
              <a:buFont typeface="Arial" panose="020B0604020202020204" pitchFamily="34" charset="0"/>
              <a:buChar char="•"/>
            </a:pPr>
            <a:r>
              <a:rPr lang="en-IN" sz="2000" dirty="0">
                <a:latin typeface="Courier New" panose="02070309020205020404" pitchFamily="49" charset="0"/>
              </a:rPr>
              <a:t> fiftyone</a:t>
            </a:r>
            <a:r>
              <a:rPr lang="en-IN" sz="2000" dirty="0"/>
              <a:t> — Dataset visualization, inspection, and YOLO format export.</a:t>
            </a:r>
          </a:p>
          <a:p>
            <a:pPr>
              <a:lnSpc>
                <a:spcPct val="150000"/>
              </a:lnSpc>
              <a:buFont typeface="Arial" panose="020B0604020202020204" pitchFamily="34" charset="0"/>
              <a:buChar char="•"/>
            </a:pPr>
            <a:r>
              <a:rPr lang="en-IN" sz="2000" dirty="0">
                <a:latin typeface="Courier New" panose="02070309020205020404" pitchFamily="49" charset="0"/>
              </a:rPr>
              <a:t> mysql.connector</a:t>
            </a:r>
            <a:r>
              <a:rPr lang="en-IN" sz="2000" dirty="0"/>
              <a:t> — MySQL database connectivity.</a:t>
            </a:r>
          </a:p>
          <a:p>
            <a:pPr>
              <a:lnSpc>
                <a:spcPct val="150000"/>
              </a:lnSpc>
              <a:buFont typeface="Arial" panose="020B0604020202020204" pitchFamily="34" charset="0"/>
              <a:buChar char="•"/>
            </a:pPr>
            <a:r>
              <a:rPr lang="en-IN" sz="2000" dirty="0">
                <a:latin typeface="Courier New" panose="02070309020205020404" pitchFamily="49" charset="0"/>
              </a:rPr>
              <a:t> datetime</a:t>
            </a:r>
            <a:r>
              <a:rPr lang="en-IN" sz="2000" dirty="0"/>
              <a:t> — Timestamp generation.</a:t>
            </a:r>
          </a:p>
          <a:p>
            <a:pPr>
              <a:lnSpc>
                <a:spcPct val="150000"/>
              </a:lnSpc>
              <a:buFont typeface="Arial" panose="020B0604020202020204" pitchFamily="34" charset="0"/>
              <a:buChar char="•"/>
            </a:pPr>
            <a:r>
              <a:rPr lang="en-IN" sz="2000" dirty="0">
                <a:latin typeface="Courier New" panose="02070309020205020404" pitchFamily="49" charset="0"/>
              </a:rPr>
              <a:t> openai</a:t>
            </a:r>
            <a:r>
              <a:rPr lang="en-IN" sz="2000" dirty="0"/>
              <a:t> — Human-readable violation report generation.</a:t>
            </a:r>
          </a:p>
          <a:p>
            <a:pPr>
              <a:lnSpc>
                <a:spcPct val="150000"/>
              </a:lnSpc>
              <a:buFont typeface="Arial" panose="020B0604020202020204" pitchFamily="34" charset="0"/>
              <a:buChar char="•"/>
            </a:pPr>
            <a:r>
              <a:rPr lang="en-IN" sz="2000" dirty="0">
                <a:latin typeface="Courier New" panose="02070309020205020404" pitchFamily="49" charset="0"/>
              </a:rPr>
              <a:t> gradio</a:t>
            </a:r>
            <a:r>
              <a:rPr lang="en-IN" sz="2000" dirty="0"/>
              <a:t> — Interactive interface for images and videos.</a:t>
            </a:r>
          </a:p>
          <a:p>
            <a:pPr>
              <a:lnSpc>
                <a:spcPct val="150000"/>
              </a:lnSpc>
              <a:buFont typeface="Arial" panose="020B0604020202020204" pitchFamily="34" charset="0"/>
              <a:buChar char="•"/>
            </a:pPr>
            <a:r>
              <a:rPr lang="en-IN" sz="2000" dirty="0">
                <a:latin typeface="Courier New" panose="02070309020205020404" pitchFamily="49" charset="0"/>
              </a:rPr>
              <a:t> sklearn.metrics</a:t>
            </a:r>
            <a:r>
              <a:rPr lang="en-IN" sz="2000" dirty="0"/>
              <a:t> — Accuracy, Precision, Recall, F1-score evaluation.</a:t>
            </a:r>
          </a:p>
          <a:p>
            <a:pPr>
              <a:lnSpc>
                <a:spcPct val="150000"/>
              </a:lnSpc>
              <a:buFont typeface="Arial" panose="020B0604020202020204" pitchFamily="34" charset="0"/>
              <a:buChar char="•"/>
            </a:pPr>
            <a:r>
              <a:rPr lang="en-IN" sz="2000" dirty="0">
                <a:latin typeface="Courier New" panose="02070309020205020404" pitchFamily="49" charset="0"/>
              </a:rPr>
              <a:t> cv2</a:t>
            </a:r>
            <a:r>
              <a:rPr lang="en-IN" sz="2000" dirty="0"/>
              <a:t> (OpenCV) — Image/video processing and visualization.</a:t>
            </a:r>
          </a:p>
          <a:p>
            <a:pPr>
              <a:lnSpc>
                <a:spcPct val="150000"/>
              </a:lnSpc>
              <a:buFont typeface="Arial" panose="020B0604020202020204" pitchFamily="34" charset="0"/>
              <a:buChar char="•"/>
            </a:pPr>
            <a:r>
              <a:rPr lang="en-IN" sz="2000" dirty="0">
                <a:latin typeface="Courier New" panose="02070309020205020404" pitchFamily="49" charset="0"/>
              </a:rPr>
              <a:t> numpy</a:t>
            </a:r>
            <a:r>
              <a:rPr lang="en-IN" sz="2000" dirty="0"/>
              <a:t> — Numerical computations.</a:t>
            </a:r>
          </a:p>
        </p:txBody>
      </p:sp>
    </p:spTree>
    <p:extLst>
      <p:ext uri="{BB962C8B-B14F-4D97-AF65-F5344CB8AC3E}">
        <p14:creationId xmlns:p14="http://schemas.microsoft.com/office/powerpoint/2010/main" val="10175383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6301</TotalTime>
  <Words>2191</Words>
  <Application>Microsoft Office PowerPoint</Application>
  <PresentationFormat>Widescreen</PresentationFormat>
  <Paragraphs>173</Paragraphs>
  <Slides>19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Calibri</vt:lpstr>
      <vt:lpstr>Calibri Light</vt:lpstr>
      <vt:lpstr>Casper</vt:lpstr>
      <vt:lpstr>Courier New</vt:lpstr>
      <vt:lpstr>Raleway ExtraBold</vt:lpstr>
      <vt:lpstr>Times New Roman</vt:lpstr>
      <vt:lpstr>Wingdings</vt:lpstr>
      <vt:lpstr>1_Office Theme</vt:lpstr>
      <vt:lpstr>2_Office Theme</vt:lpstr>
      <vt:lpstr>Contents Slide Master</vt:lpstr>
      <vt:lpstr>PowerPoint Presentation</vt:lpstr>
      <vt:lpstr>Outline</vt:lpstr>
      <vt:lpstr>Introduction to Project</vt:lpstr>
      <vt:lpstr>PowerPoint Presentation</vt:lpstr>
      <vt:lpstr>Problem Formulation</vt:lpstr>
      <vt:lpstr>PowerPoint Presentation</vt:lpstr>
      <vt:lpstr>Objectives of the Work</vt:lpstr>
      <vt:lpstr>PowerPoint Presentation</vt:lpstr>
      <vt:lpstr>PowerPoint Presentation</vt:lpstr>
      <vt:lpstr>Methodology used</vt:lpstr>
      <vt:lpstr>PowerPoint Presentation</vt:lpstr>
      <vt:lpstr>PowerPoint Presentation</vt:lpstr>
      <vt:lpstr>Results and Outputs</vt:lpstr>
      <vt:lpstr>PowerPoint Presentation</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Muskan .</cp:lastModifiedBy>
  <cp:revision>506</cp:revision>
  <dcterms:created xsi:type="dcterms:W3CDTF">2019-01-09T10:33:58Z</dcterms:created>
  <dcterms:modified xsi:type="dcterms:W3CDTF">2025-09-29T19:21:36Z</dcterms:modified>
</cp:coreProperties>
</file>